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6"/>
  </p:notesMasterIdLst>
  <p:sldIdLst>
    <p:sldId id="256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8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hdphoto1.wdp>
</file>

<file path=ppt/media/image1.jpeg>
</file>

<file path=ppt/media/image2.jpg>
</file>

<file path=ppt/media/image3.png>
</file>

<file path=ppt/media/image4.png>
</file>

<file path=ppt/media/image5.gif>
</file>

<file path=ppt/media/image6.png>
</file>

<file path=ppt/media/image7.gif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52ADB1-275D-430A-89EE-5C7E6CFF6FF2}" type="datetimeFigureOut">
              <a:rPr lang="en-US" smtClean="0"/>
              <a:t>19/07/21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25628-3A68-42F4-BA86-98181795314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7005E26E-BCB2-4FD5-8FD5-81A5EAE94C21}" type="datetime1">
              <a:rPr lang="en-US" smtClean="0"/>
              <a:t>19/07/21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2E9B8-0487-42E4-B571-744A3D775783}" type="datetime1">
              <a:rPr lang="en-US" smtClean="0"/>
              <a:t>19/07/21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2E32D-1E84-43FD-8158-FFFE757EB0E8}" type="datetime1">
              <a:rPr lang="en-US" smtClean="0"/>
              <a:t>19/07/21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5C470-CD19-455C-B830-6D252EAD7FE5}" type="datetime1">
              <a:rPr lang="en-US" smtClean="0"/>
              <a:t>19/07/21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85C43C-50D9-4F49-A136-0EFF292F93ED}" type="datetime1">
              <a:rPr lang="en-US" smtClean="0"/>
              <a:t>19/07/21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3B1A3-0AEF-4064-A724-D27D660C8653}" type="datetime1">
              <a:rPr lang="en-US" smtClean="0"/>
              <a:t>19/07/21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D0F2-BF66-4A24-9384-A0129B196518}" type="datetime1">
              <a:rPr lang="en-US" smtClean="0"/>
              <a:t>19/07/21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318A6C-4F6B-48D2-BDB0-D7413B3FDB0A}" type="datetime1">
              <a:rPr lang="en-US" smtClean="0"/>
              <a:t>19/07/21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01ECED-6ECE-4989-B917-9D4D7E6D3C76}" type="datetime1">
              <a:rPr lang="en-US" smtClean="0"/>
              <a:t>19/07/21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570E1-CB40-488E-8C6F-EF4211DFFCB0}" type="datetime1">
              <a:rPr lang="en-US" smtClean="0"/>
              <a:t>19/07/21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EB6AF-9F5C-43BE-879E-CB9514111250}" type="datetime1">
              <a:rPr lang="en-US" smtClean="0"/>
              <a:t>19/07/21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E7EE424C-FCA3-4EDD-B274-8E055D649B7D}" type="datetime1">
              <a:rPr lang="en-US" smtClean="0"/>
              <a:t>19/07/21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0" y="975"/>
            <a:ext cx="12191980" cy="6858000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73837"/>
            <a:ext cx="7168276" cy="1090938"/>
          </a:xfrm>
        </p:spPr>
        <p:txBody>
          <a:bodyPr anchor="b">
            <a:noAutofit/>
          </a:bodyPr>
          <a:lstStyle/>
          <a:p>
            <a:pPr algn="ctr"/>
            <a:r>
              <a:rPr lang="en-US" dirty="0" smtClean="0">
                <a:solidFill>
                  <a:srgbClr val="FFFFFF"/>
                </a:solidFill>
              </a:rPr>
              <a:t>Virtual Mouse Using Deep Learning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774186"/>
          </a:xfrm>
        </p:spPr>
        <p:txBody>
          <a:bodyPr anchor="t">
            <a:norm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Presented to: Dr. Mohammad </a:t>
            </a:r>
            <a:r>
              <a:rPr lang="en-US" dirty="0" err="1" smtClean="0">
                <a:solidFill>
                  <a:srgbClr val="FFFFFF"/>
                </a:solidFill>
              </a:rPr>
              <a:t>Aoude</a:t>
            </a:r>
            <a:endParaRPr lang="en-US" dirty="0" smtClean="0">
              <a:solidFill>
                <a:srgbClr val="FFFFFF"/>
              </a:solidFill>
            </a:endParaRPr>
          </a:p>
          <a:p>
            <a:r>
              <a:rPr lang="en-US" dirty="0" smtClean="0">
                <a:solidFill>
                  <a:srgbClr val="FFFFFF"/>
                </a:solidFill>
              </a:rPr>
              <a:t>Presented by: Mohammad Sharara</a:t>
            </a:r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2211977"/>
            <a:ext cx="9720073" cy="4297680"/>
          </a:xfrm>
        </p:spPr>
        <p:txBody>
          <a:bodyPr anchor="ctr">
            <a:normAutofit lnSpcReduction="10000"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 smtClean="0"/>
              <a:t> The code was implemented and tested on a webcam laptop.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 smtClean="0"/>
              <a:t>The results where great and of high accuracy given the quality of the webcam.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000" dirty="0" smtClean="0"/>
              <a:t>More adjustments could be done to improve the smoothness of pointer movement, and to fix shortages on the boundary of the picture.</a:t>
            </a:r>
            <a:endParaRPr lang="en-US" sz="3000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0932" y="585216"/>
            <a:ext cx="1741446" cy="1739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192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algn="ctr"/>
            <a:r>
              <a:rPr lang="en-US" sz="13800" dirty="0" smtClean="0"/>
              <a:t>THE END</a:t>
            </a:r>
          </a:p>
          <a:p>
            <a:pPr algn="ctr"/>
            <a:r>
              <a:rPr lang="en-US" sz="3200" dirty="0" smtClean="0"/>
              <a:t>Thanks for your time</a:t>
            </a:r>
            <a:endParaRPr lang="en-US" sz="3200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0932" y="585216"/>
            <a:ext cx="1741446" cy="1739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969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 fontScale="85000" lnSpcReduction="10000"/>
          </a:bodyPr>
          <a:lstStyle/>
          <a:p>
            <a:pPr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 </a:t>
            </a:r>
            <a:r>
              <a:rPr lang="en-US" sz="3000" dirty="0" smtClean="0"/>
              <a:t>The idea is to use the webcam or any camera to detect the hand</a:t>
            </a:r>
          </a:p>
          <a:p>
            <a:pPr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US" sz="3000" dirty="0" smtClean="0"/>
              <a:t>Then, track it and be able to control the mouse pointer with it.</a:t>
            </a:r>
          </a:p>
          <a:p>
            <a:pPr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US" sz="3000" dirty="0" smtClean="0"/>
              <a:t>This is done using Deep learning.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pPr>
              <a:buFont typeface="Arial" panose="020B0604020202020204" pitchFamily="34" charset="0"/>
              <a:buChar char="•"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0932" y="585216"/>
            <a:ext cx="1741446" cy="1739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43999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Technologies used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1715589"/>
            <a:ext cx="9720073" cy="4593771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 Using Python, the code was implemented on </a:t>
            </a:r>
            <a:r>
              <a:rPr lang="en-US" dirty="0" err="1" smtClean="0"/>
              <a:t>Pycharm</a:t>
            </a:r>
            <a:r>
              <a:rPr lang="en-US" dirty="0" smtClean="0"/>
              <a:t> IDE.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 The </a:t>
            </a:r>
            <a:r>
              <a:rPr lang="en-US" dirty="0" err="1" smtClean="0"/>
              <a:t>libraires</a:t>
            </a:r>
            <a:r>
              <a:rPr lang="en-US" dirty="0" smtClean="0"/>
              <a:t> used are: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Open </a:t>
            </a:r>
            <a:r>
              <a:rPr lang="en-US" dirty="0" err="1" smtClean="0"/>
              <a:t>Cv</a:t>
            </a:r>
            <a:r>
              <a:rPr lang="en-US" dirty="0" smtClean="0"/>
              <a:t>: to capture video frames and extract data from it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Math: helped in calculating the coordinates of the detected object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Time: to adjust the frame rate of the video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 smtClean="0"/>
              <a:t>Autopy</a:t>
            </a:r>
            <a:r>
              <a:rPr lang="en-US" dirty="0" smtClean="0"/>
              <a:t>: GUI automation to control the mouse pointer of the computer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 smtClean="0"/>
              <a:t>Numpy</a:t>
            </a:r>
            <a:r>
              <a:rPr lang="en-US" dirty="0"/>
              <a:t> </a:t>
            </a:r>
            <a:r>
              <a:rPr lang="en-US" dirty="0" smtClean="0"/>
              <a:t>for easier and faster manipulation of n-</a:t>
            </a:r>
            <a:r>
              <a:rPr lang="en-US" dirty="0" err="1" smtClean="0"/>
              <a:t>dimentional</a:t>
            </a:r>
            <a:r>
              <a:rPr lang="en-US" dirty="0" smtClean="0"/>
              <a:t> arrays</a:t>
            </a:r>
          </a:p>
          <a:p>
            <a:pPr lvl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Media pipe library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0932" y="585216"/>
            <a:ext cx="1741446" cy="1739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320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Mediapipe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 lnSpcReduction="10000"/>
          </a:bodyPr>
          <a:lstStyle/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000" dirty="0" smtClean="0"/>
              <a:t> A framework written by Google that implements deep neural networks for computer vision.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000" dirty="0"/>
              <a:t> </a:t>
            </a:r>
            <a:r>
              <a:rPr lang="en-US" sz="3000" dirty="0" smtClean="0"/>
              <a:t>Can be used to detect iris, hands, body pose, face,…</a:t>
            </a:r>
          </a:p>
          <a:p>
            <a:pPr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3000" dirty="0"/>
              <a:t> </a:t>
            </a:r>
            <a:r>
              <a:rPr lang="en-US" sz="3000" dirty="0" smtClean="0"/>
              <a:t>The detection is in real time, and is of high fidelity.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0932" y="585216"/>
            <a:ext cx="1741446" cy="17399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0354" y="3004986"/>
            <a:ext cx="5752011" cy="1561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155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 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 smtClean="0"/>
              <a:t> From a single frame, Mediapipe is able to detect 21-3D key points of the hand called ‘landmarks’.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0932" y="585216"/>
            <a:ext cx="1741446" cy="17399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6384" y="2821686"/>
            <a:ext cx="2021905" cy="380118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323" y="3169921"/>
            <a:ext cx="7979973" cy="2782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575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Hand detection (cont’d)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3000" dirty="0" smtClean="0"/>
              <a:t> The model used ~30000 real 3D images with 21 coordinates to train the model.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 smtClean="0"/>
              <a:t> Also, </a:t>
            </a:r>
            <a:r>
              <a:rPr lang="en-US" sz="3000" dirty="0"/>
              <a:t>a high-quality synthetic hand model </a:t>
            </a:r>
            <a:r>
              <a:rPr lang="en-US" sz="3000" dirty="0" smtClean="0"/>
              <a:t>was rendered over </a:t>
            </a:r>
            <a:r>
              <a:rPr lang="en-US" sz="3000" dirty="0"/>
              <a:t>various backgrounds and </a:t>
            </a:r>
            <a:r>
              <a:rPr lang="en-US" sz="3000" dirty="0" smtClean="0"/>
              <a:t>mapped </a:t>
            </a:r>
            <a:r>
              <a:rPr lang="en-US" sz="3000" dirty="0"/>
              <a:t>to the corresponding 3D coordinates</a:t>
            </a:r>
            <a:r>
              <a:rPr lang="en-US" sz="3000" dirty="0" smtClean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/>
              <a:t> </a:t>
            </a:r>
            <a:r>
              <a:rPr lang="en-US" sz="3000" dirty="0" smtClean="0"/>
              <a:t>An accuracy of 95.7% was achieved, compared to 86.22% for previous models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000" dirty="0"/>
              <a:t> </a:t>
            </a:r>
            <a:r>
              <a:rPr lang="en-US" sz="3000" dirty="0" smtClean="0"/>
              <a:t>Convolutional Neural Networks (CNN) were used.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000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0932" y="585216"/>
            <a:ext cx="1741446" cy="1739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09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Cnn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000" dirty="0"/>
              <a:t> </a:t>
            </a:r>
            <a:r>
              <a:rPr lang="en-US" sz="2500" dirty="0" smtClean="0"/>
              <a:t>CNN’s reduces </a:t>
            </a:r>
            <a:r>
              <a:rPr lang="en-US" sz="2500" dirty="0"/>
              <a:t>the images into a form which is easier to process</a:t>
            </a:r>
            <a:r>
              <a:rPr lang="en-US" sz="2500" dirty="0" smtClean="0"/>
              <a:t>,</a:t>
            </a:r>
          </a:p>
          <a:p>
            <a:pPr marL="0" indent="0">
              <a:buNone/>
            </a:pPr>
            <a:r>
              <a:rPr lang="en-US" sz="2500" dirty="0" smtClean="0"/>
              <a:t>without </a:t>
            </a:r>
            <a:r>
              <a:rPr lang="en-US" sz="2500" dirty="0"/>
              <a:t>losing features which </a:t>
            </a:r>
            <a:r>
              <a:rPr lang="en-US" sz="2500" dirty="0" smtClean="0"/>
              <a:t>are critical for</a:t>
            </a:r>
          </a:p>
          <a:p>
            <a:pPr marL="0" indent="0">
              <a:buNone/>
            </a:pPr>
            <a:r>
              <a:rPr lang="en-US" sz="2500" dirty="0" smtClean="0"/>
              <a:t>getting </a:t>
            </a:r>
            <a:r>
              <a:rPr lang="en-US" sz="2500" dirty="0"/>
              <a:t>a good </a:t>
            </a:r>
            <a:r>
              <a:rPr lang="en-US" sz="2500" dirty="0" smtClean="0"/>
              <a:t>prediction.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500" dirty="0" smtClean="0"/>
              <a:t>Thus, a filter/Kernel is applied to the image </a:t>
            </a:r>
          </a:p>
          <a:p>
            <a:pPr marL="0" indent="0">
              <a:buNone/>
            </a:pPr>
            <a:r>
              <a:rPr lang="en-US" sz="2500" dirty="0" smtClean="0"/>
              <a:t>to extract important high-level features before</a:t>
            </a:r>
          </a:p>
          <a:p>
            <a:pPr marL="0" indent="0">
              <a:buNone/>
            </a:pPr>
            <a:r>
              <a:rPr lang="en-US" sz="2500" dirty="0"/>
              <a:t>f</a:t>
            </a:r>
            <a:r>
              <a:rPr lang="en-US" sz="2500" dirty="0" smtClean="0"/>
              <a:t>eeding the data to feed forward network.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3000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0932" y="585216"/>
            <a:ext cx="1741446" cy="17399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3725" y="2932611"/>
            <a:ext cx="501015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208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CNN (cont’d)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000" dirty="0"/>
              <a:t> Similar to the Convolutional Layer, the Pooling layer is responsible for reducing the spatial size of the Convolved Feature. This is to decrease the computational power required to process the </a:t>
            </a:r>
            <a:r>
              <a:rPr lang="en-US" sz="3000" dirty="0" smtClean="0"/>
              <a:t>data.</a:t>
            </a:r>
            <a:endParaRPr lang="en-US" sz="3000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0932" y="585216"/>
            <a:ext cx="1741446" cy="17399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2563" y="3918857"/>
            <a:ext cx="4343769" cy="2720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43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Cnn (cont’d)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24128" y="1876697"/>
            <a:ext cx="9720073" cy="4023360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000" dirty="0" smtClean="0"/>
              <a:t>The data is then flattened and fed into a feed-forward</a:t>
            </a:r>
          </a:p>
          <a:p>
            <a:pPr marL="0" indent="0">
              <a:buNone/>
            </a:pPr>
            <a:r>
              <a:rPr lang="en-US" sz="3000" dirty="0" smtClean="0"/>
              <a:t>fully connected neural network.</a:t>
            </a:r>
            <a:endParaRPr lang="en-US" sz="3000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0932" y="585216"/>
            <a:ext cx="1741446" cy="173997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3467" y="3033706"/>
            <a:ext cx="7148213" cy="3824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1697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682D6EBE-8D36-4FF2-9DB3-F3D8D7B671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Integral design</Template>
  <TotalTime>0</TotalTime>
  <Words>435</Words>
  <Application>Microsoft Office PowerPoint</Application>
  <PresentationFormat>Widescreen</PresentationFormat>
  <Paragraphs>46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Tw Cen MT</vt:lpstr>
      <vt:lpstr>Tw Cen MT Condensed</vt:lpstr>
      <vt:lpstr>Wingdings 3</vt:lpstr>
      <vt:lpstr>Integral</vt:lpstr>
      <vt:lpstr>Virtual Mouse Using Deep Learning</vt:lpstr>
      <vt:lpstr>Introduction</vt:lpstr>
      <vt:lpstr>Technologies used</vt:lpstr>
      <vt:lpstr>Mediapipe</vt:lpstr>
      <vt:lpstr>Hand detection</vt:lpstr>
      <vt:lpstr>Hand detection (cont’d)</vt:lpstr>
      <vt:lpstr>Cnn</vt:lpstr>
      <vt:lpstr>CNN (cont’d)</vt:lpstr>
      <vt:lpstr>Cnn (cont’d)</vt:lpstr>
      <vt:lpstr>Implementation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2021-07-18T16:03:30Z</dcterms:created>
  <dcterms:modified xsi:type="dcterms:W3CDTF">2021-07-19T08:15:42Z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